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Montserrat SemiBold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5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SemiBold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SemiBold-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SemiBold-bold.fntdata"/><Relationship Id="rId17" Type="http://schemas.openxmlformats.org/officeDocument/2006/relationships/slide" Target="slides/slide12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38" Type="http://schemas.openxmlformats.org/officeDocument/2006/relationships/font" Target="fonts/MontserratSemiBold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856c07f5df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856c07f5df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856c07f5df_3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856c07f5df_3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856c07f5d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856c07f5d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856c07f5d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856c07f5d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856c07f5d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856c07f5d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856c07f5d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856c07f5d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856c07f5d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856c07f5d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56c07f5df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856c07f5df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fb236bcb1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fb236bcb1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fb236bcb1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fb236bcb1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856c07f5d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856c07f5d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856c07f5df_3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856c07f5df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856c07f5df_3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856c07f5df_3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fb7fdc9a3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fb7fdc9a3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856c07f5df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856c07f5df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856c07f5df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856c07f5df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856c07f5df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856c07f5df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856c07f5df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856c07f5df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856c07f5df_2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856c07f5df_2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856c07f5df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856c07f5df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856c07f5df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856c07f5df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856c07f5d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856c07f5d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856c07f5df_5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856c07f5df_5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fb20cbb50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fb20cbb50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85581d053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85581d053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fb20cbb50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fb20cbb50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856c07f5df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856c07f5df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56c07f5df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56c07f5df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4375" y="-12"/>
            <a:ext cx="11346624" cy="547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 rot="5400000">
            <a:off x="-413500" y="413550"/>
            <a:ext cx="5188500" cy="43614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 rot="5400000">
            <a:off x="443400" y="539950"/>
            <a:ext cx="3479700" cy="3963000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243050" y="932950"/>
            <a:ext cx="3875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MPU-3302: INTEGRITY AND ANTI-CORRUPTION</a:t>
            </a:r>
            <a:endParaRPr b="1" sz="20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506175" y="1985750"/>
            <a:ext cx="2202600" cy="21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RSD Group 5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Student Name: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Chia Ming Yi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Ong Yi Xin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Lim Jun Wei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Ng Ian Kai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9" name="Google Shape;59;p13"/>
          <p:cNvCxnSpPr/>
          <p:nvPr/>
        </p:nvCxnSpPr>
        <p:spPr>
          <a:xfrm>
            <a:off x="225300" y="1834450"/>
            <a:ext cx="39159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lgDash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2. Main Events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201113" y="1016238"/>
            <a:ext cx="35400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1.	</a:t>
            </a: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Fraudulent</a:t>
            </a: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Activities: </a:t>
            </a:r>
            <a:endParaRPr b="1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775363" y="1477938"/>
            <a:ext cx="3720300" cy="17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Scandal of falsifying documents</a:t>
            </a:r>
            <a:b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Inflated student numbers and provided false data, frauding RM 267,000.</a:t>
            </a: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201125" y="3232638"/>
            <a:ext cx="4114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2.	Discovery and Investigation</a:t>
            </a: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endParaRPr b="1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775325" y="3694338"/>
            <a:ext cx="3540000" cy="9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Auditors noticed discrepancies in the financial documents</a:t>
            </a: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4675438" y="1016250"/>
            <a:ext cx="4114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3.	Legal Proceedings: </a:t>
            </a:r>
            <a:endParaRPr b="1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5249638" y="1477950"/>
            <a:ext cx="4114200" cy="17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Charged with financial misconduct.</a:t>
            </a:r>
            <a:b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Found guilty and ordered to pay a fine of RM 180,000 or longer time in prison.</a:t>
            </a: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675450" y="3232638"/>
            <a:ext cx="41142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4.	Penalties and Consequences </a:t>
            </a:r>
            <a:endParaRPr b="1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5312700" y="3694325"/>
            <a:ext cx="3831300" cy="9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Scandal of falsifying documents, to get extra government funds.</a:t>
            </a: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38" name="Google Shape;138;p22"/>
          <p:cNvCxnSpPr/>
          <p:nvPr/>
        </p:nvCxnSpPr>
        <p:spPr>
          <a:xfrm>
            <a:off x="4572000" y="1079400"/>
            <a:ext cx="0" cy="375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3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3. Key Stakeholders and Victims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256350" y="1316400"/>
            <a:ext cx="8631300" cy="34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STAKEHOLDER</a:t>
            </a:r>
            <a:endParaRPr b="1" u="sng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800"/>
              <a:buFont typeface="Montserrat"/>
              <a:buAutoNum type="arabicPeriod"/>
            </a:pP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Marsam Buhera: </a:t>
            </a:r>
            <a:r>
              <a:rPr lang="en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responsible for the </a:t>
            </a:r>
            <a:r>
              <a:rPr lang="en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fraudulent</a:t>
            </a:r>
            <a:r>
              <a:rPr lang="en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activities.</a:t>
            </a:r>
            <a:br>
              <a:rPr lang="en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 b="1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VICTIMS</a:t>
            </a:r>
            <a:endParaRPr b="1" u="sng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800"/>
              <a:buFont typeface="Montserrat"/>
              <a:buAutoNum type="arabicPeriod"/>
            </a:pP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Eastern College Office Management Supervisor Program</a:t>
            </a:r>
            <a:br>
              <a:rPr lang="en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800"/>
              <a:buFont typeface="Montserrat"/>
              <a:buAutoNum type="arabicPeriod"/>
            </a:pP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The Students and Faculty of the College</a:t>
            </a:r>
            <a:b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1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800"/>
              <a:buFont typeface="Montserrat"/>
              <a:buAutoNum type="arabicPeriod"/>
            </a:pPr>
            <a:r>
              <a:rPr b="1" lang="en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The Government and Regulatory Bodies</a:t>
            </a:r>
            <a:endParaRPr b="1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/>
          <p:nvPr/>
        </p:nvSpPr>
        <p:spPr>
          <a:xfrm rot="5400000">
            <a:off x="2003700" y="-2004300"/>
            <a:ext cx="51366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-7650" y="954300"/>
            <a:ext cx="9159300" cy="323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2" name="Google Shape;152;p24"/>
          <p:cNvSpPr txBox="1"/>
          <p:nvPr>
            <p:ph type="title"/>
          </p:nvPr>
        </p:nvSpPr>
        <p:spPr>
          <a:xfrm>
            <a:off x="311700" y="1823100"/>
            <a:ext cx="8520600" cy="15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8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Ethical Dilemmas or Violations</a:t>
            </a:r>
            <a:endParaRPr b="1" sz="48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Dean and administrator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Manage benefits of students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Use facilitator of position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Representative college and student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9" name="Google Shape;159;p25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1. Abuse of power and trust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Fraud document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Company invoices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Trainee list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Trainee attendance forms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Receipt for trainee allowances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6" name="Google Shape;166;p26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. Fraud and deception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Students, college management and government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Trust become weaker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Resource</a:t>
            </a: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wasted and abused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Who really needs cannot get the help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3" name="Google Shape;173;p27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. Impact on stakeholders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Review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Agency’s internal controls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Oversight mechanisms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Ethics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Bribe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Reimbursement and expenditure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0" name="Google Shape;180;p28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. Systemic Issues and prevention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/>
          <p:nvPr/>
        </p:nvSpPr>
        <p:spPr>
          <a:xfrm rot="5400000">
            <a:off x="2003700" y="-2004300"/>
            <a:ext cx="51366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9"/>
          <p:cNvSpPr/>
          <p:nvPr/>
        </p:nvSpPr>
        <p:spPr>
          <a:xfrm>
            <a:off x="-7650" y="954300"/>
            <a:ext cx="9159300" cy="323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9"/>
          <p:cNvSpPr txBox="1"/>
          <p:nvPr>
            <p:ph type="title"/>
          </p:nvPr>
        </p:nvSpPr>
        <p:spPr>
          <a:xfrm>
            <a:off x="311700" y="1823100"/>
            <a:ext cx="8520600" cy="15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8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Factors Contributing to the Ethical Issues</a:t>
            </a:r>
            <a:endParaRPr b="1" sz="48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/>
          <p:nvPr/>
        </p:nvSpPr>
        <p:spPr>
          <a:xfrm rot="5400000">
            <a:off x="2466250" y="-1552125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0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Factors Contributing to the Ethical Issues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311700" y="1152475"/>
            <a:ext cx="382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Greed of Human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People always compare and want the best thing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Deduction for our case: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○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Dissatisfaction of current job salary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30"/>
          <p:cNvSpPr txBox="1"/>
          <p:nvPr>
            <p:ph idx="1" type="body"/>
          </p:nvPr>
        </p:nvSpPr>
        <p:spPr>
          <a:xfrm>
            <a:off x="5022500" y="1152475"/>
            <a:ext cx="382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Economic Condition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Inability of low income families to maintain lives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Deduction</a:t>
            </a: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for our case: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○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Facing Bankruptcy &amp; unaffordable to maintain family lives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6" name="Google Shape;196;p30"/>
          <p:cNvCxnSpPr/>
          <p:nvPr/>
        </p:nvCxnSpPr>
        <p:spPr>
          <a:xfrm>
            <a:off x="4576150" y="1221675"/>
            <a:ext cx="300" cy="351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/>
          <p:nvPr/>
        </p:nvSpPr>
        <p:spPr>
          <a:xfrm rot="5400000">
            <a:off x="2466250" y="-1552125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1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Factors Contributing to the Ethical Issues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311700" y="1152475"/>
            <a:ext cx="382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Laxity of Law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Lax law → ignorance of law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Deduction of our case: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○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Belief of not being arrested by police or getting light punishment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31"/>
          <p:cNvSpPr txBox="1"/>
          <p:nvPr>
            <p:ph idx="1" type="body"/>
          </p:nvPr>
        </p:nvSpPr>
        <p:spPr>
          <a:xfrm>
            <a:off x="5022500" y="1152475"/>
            <a:ext cx="382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Cultural or Social Norms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845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ct val="1000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Blindly imitate human behaviours without concerning of ethicality and legality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845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ct val="1000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Deduction of our case: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845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ct val="100000"/>
              <a:buFont typeface="Montserrat"/>
              <a:buChar char="○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Copying others’ modus operandi for obtaining money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5" name="Google Shape;205;p31"/>
          <p:cNvCxnSpPr/>
          <p:nvPr/>
        </p:nvCxnSpPr>
        <p:spPr>
          <a:xfrm>
            <a:off x="4576150" y="1221675"/>
            <a:ext cx="300" cy="351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 rot="5400000">
            <a:off x="2003700" y="-2004300"/>
            <a:ext cx="51366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-7650" y="954300"/>
            <a:ext cx="9159300" cy="323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1823100"/>
            <a:ext cx="8520600" cy="15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8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Integrity and Anti-Corruption</a:t>
            </a:r>
            <a:endParaRPr b="1" sz="48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/>
          <p:nvPr/>
        </p:nvSpPr>
        <p:spPr>
          <a:xfrm rot="5400000">
            <a:off x="2003700" y="-2004300"/>
            <a:ext cx="51366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2"/>
          <p:cNvSpPr/>
          <p:nvPr/>
        </p:nvSpPr>
        <p:spPr>
          <a:xfrm>
            <a:off x="-7650" y="954300"/>
            <a:ext cx="9159300" cy="323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2"/>
          <p:cNvSpPr txBox="1"/>
          <p:nvPr>
            <p:ph type="title"/>
          </p:nvPr>
        </p:nvSpPr>
        <p:spPr>
          <a:xfrm>
            <a:off x="200250" y="1285200"/>
            <a:ext cx="8743500" cy="25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b="1" lang="en" sz="48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Impact of the ethical issues on the organization and individuals involved</a:t>
            </a:r>
            <a:endParaRPr b="1" sz="48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3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1.</a:t>
            </a: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Impact on the Organization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33"/>
          <p:cNvSpPr txBox="1"/>
          <p:nvPr>
            <p:ph idx="1" type="body"/>
          </p:nvPr>
        </p:nvSpPr>
        <p:spPr>
          <a:xfrm>
            <a:off x="147825" y="1552350"/>
            <a:ext cx="4424100" cy="28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Lowered reputation</a:t>
            </a:r>
            <a:b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Trust broken</a:t>
            </a:r>
            <a:b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Potential students choosing more trustworthy institution</a:t>
            </a:r>
            <a:b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Financially strained</a:t>
            </a:r>
            <a:b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AutoNum type="arabicPeriod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Harder to form partnerships 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33"/>
          <p:cNvSpPr txBox="1"/>
          <p:nvPr>
            <p:ph idx="1" type="body"/>
          </p:nvPr>
        </p:nvSpPr>
        <p:spPr>
          <a:xfrm>
            <a:off x="4863325" y="1705425"/>
            <a:ext cx="4814700" cy="22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6.	</a:t>
            </a: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Limited growth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7.	Reduced educational quality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8.	Less competitive and less</a:t>
            </a:r>
            <a:b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	attractive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9.	Operational challenges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1" name="Google Shape;221;p33"/>
          <p:cNvCxnSpPr/>
          <p:nvPr/>
        </p:nvCxnSpPr>
        <p:spPr>
          <a:xfrm>
            <a:off x="4572000" y="1327350"/>
            <a:ext cx="0" cy="340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4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2. Impact on the Individuals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147900" y="1030825"/>
            <a:ext cx="4424100" cy="20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Marsam Buhera</a:t>
            </a:r>
            <a:endParaRPr b="1" u="sng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Legal penalties</a:t>
            </a:r>
            <a:b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Career ending</a:t>
            </a:r>
            <a:b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Name associated with corruption</a:t>
            </a: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9" name="Google Shape;229;p34"/>
          <p:cNvSpPr txBox="1"/>
          <p:nvPr>
            <p:ph idx="1" type="body"/>
          </p:nvPr>
        </p:nvSpPr>
        <p:spPr>
          <a:xfrm>
            <a:off x="4727275" y="1624200"/>
            <a:ext cx="4288200" cy="28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Students</a:t>
            </a:r>
            <a:endParaRPr b="1" u="sng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Questioning the value of their education</a:t>
            </a:r>
            <a:b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Questioning the integrity of their degrees</a:t>
            </a:r>
            <a:b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Demotivated and bad overall experiences</a:t>
            </a: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230" name="Google Shape;230;p34"/>
          <p:cNvCxnSpPr/>
          <p:nvPr/>
        </p:nvCxnSpPr>
        <p:spPr>
          <a:xfrm>
            <a:off x="4572000" y="1327350"/>
            <a:ext cx="0" cy="340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4"/>
          <p:cNvSpPr txBox="1"/>
          <p:nvPr>
            <p:ph idx="1" type="body"/>
          </p:nvPr>
        </p:nvSpPr>
        <p:spPr>
          <a:xfrm>
            <a:off x="147900" y="3320575"/>
            <a:ext cx="4424100" cy="15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Marsam’s Colleagues</a:t>
            </a:r>
            <a:endParaRPr b="1" u="sng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Demoralized</a:t>
            </a:r>
            <a:b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 SemiBold"/>
              <a:buChar char="●"/>
            </a:pPr>
            <a:r>
              <a:rPr lang="en" sz="17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Negative work environment</a:t>
            </a:r>
            <a:endParaRPr sz="17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/>
          <p:nvPr/>
        </p:nvSpPr>
        <p:spPr>
          <a:xfrm rot="5400000">
            <a:off x="2003700" y="-2004300"/>
            <a:ext cx="51366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5"/>
          <p:cNvSpPr/>
          <p:nvPr/>
        </p:nvSpPr>
        <p:spPr>
          <a:xfrm>
            <a:off x="-7650" y="954300"/>
            <a:ext cx="9159300" cy="323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5"/>
          <p:cNvSpPr txBox="1"/>
          <p:nvPr>
            <p:ph type="title"/>
          </p:nvPr>
        </p:nvSpPr>
        <p:spPr>
          <a:xfrm>
            <a:off x="311700" y="1404300"/>
            <a:ext cx="8520600" cy="23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8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Potential Strategies to Address Ethical Dilemmas</a:t>
            </a:r>
            <a:endParaRPr b="1" sz="48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6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Prevent corruption and unethical behavior.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Assign multiple supervisors per department.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Regularly review processes, transactions, and behaviors.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Assess potential risks and develop mitigation strategies.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Limit employee privileges based on roles and responsibilities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5" name="Google Shape;245;p36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9285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1. Implementing Regular Monitoring and Evaluation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7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Encourage reporting of unethical behavior.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Ensure a safe and secure environment for whistleblowers.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Provide regular training on business ethics and reporting procedures.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Government support: MACC to offer 24/7 assistance and clear contact information.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2" name="Google Shape;252;p37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9285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2. Establishing Sufficient Whistleblower Protection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8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Clearly define and enforce acceptable behavior.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Display clear rules and regulations in conspicuous places.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Mandate transparency in operations, particularly in financial matters.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Impose strict penalties for rule violations.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9" name="Google Shape;259;p38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Tightening Rules and Regulations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9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9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Instill ethical awareness from a young age.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</a:t>
            </a: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ntroduce ethics subjects in the education syllabus.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Relate lessons to real-world scenarios across various contexts.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Foster integrity and ethical behavior as part of students' mental models.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6" name="Google Shape;266;p39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3650"/>
              <a:buFont typeface="Arial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4. Expanding Education Syllabus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3650"/>
              <a:buFont typeface="Arial"/>
              <a:buNone/>
            </a:pPr>
            <a:r>
              <a:t/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9285"/>
              <a:buNone/>
            </a:pPr>
            <a:r>
              <a:t/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/>
          <p:nvPr/>
        </p:nvSpPr>
        <p:spPr>
          <a:xfrm rot="5400000">
            <a:off x="2003700" y="-2004300"/>
            <a:ext cx="51366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0"/>
          <p:cNvSpPr/>
          <p:nvPr/>
        </p:nvSpPr>
        <p:spPr>
          <a:xfrm>
            <a:off x="-7650" y="1728600"/>
            <a:ext cx="9159300" cy="169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0"/>
          <p:cNvSpPr txBox="1"/>
          <p:nvPr>
            <p:ph type="title"/>
          </p:nvPr>
        </p:nvSpPr>
        <p:spPr>
          <a:xfrm>
            <a:off x="311700" y="2004300"/>
            <a:ext cx="8520600" cy="11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60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1" sz="60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1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1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Ethical integrity is crucial for maintaining organizational credibility and social trust.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Ethical behavior is a necessity, not an ideal.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Systemic reforms and personal accountability are essential.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Upholding ethical standards is key to operational effectiveness and public confidence.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0" name="Google Shape;280;p41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32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Fundamental pillars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Maintain </a:t>
            </a: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trust</a:t>
            </a: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and accountability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Integrity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Honest and ethical principles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2000"/>
              <a:buFont typeface="Montserrat SemiBold"/>
              <a:buChar char="●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Anti-Corruption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2000"/>
              <a:buFont typeface="Montserrat SemiBold"/>
              <a:buChar char="○"/>
            </a:pPr>
            <a:r>
              <a:rPr lang="en" sz="20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Prevent, Detect and address.</a:t>
            </a:r>
            <a:endParaRPr sz="20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1. What is integrity and anti-corruption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 rot="5400000">
            <a:off x="2003700" y="-2004300"/>
            <a:ext cx="51366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-7650" y="954300"/>
            <a:ext cx="9159300" cy="323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1823100"/>
            <a:ext cx="8520600" cy="15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8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Selection of Case Study</a:t>
            </a:r>
            <a:endParaRPr b="1" sz="48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6423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Case Study of Corruption Case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Offender: Marsam Buhera, College Dean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Place: Eastern College, Kota Kinabalu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Case: Falsifying documentation &amp; make claim in Eastern College Office Supervisor Program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0000" y="1349538"/>
            <a:ext cx="1797226" cy="232957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Selection of Case Study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/>
          <p:nvPr/>
        </p:nvSpPr>
        <p:spPr>
          <a:xfrm rot="5400000">
            <a:off x="2466250" y="-1552125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Selection of Case Study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382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Violation of </a:t>
            </a: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Human</a:t>
            </a: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Welfare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Corruption can be done by anyone, in any form &amp; anywhere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Know importance of </a:t>
            </a: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human</a:t>
            </a: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welfare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6" name="Google Shape;96;p18"/>
          <p:cNvCxnSpPr/>
          <p:nvPr/>
        </p:nvCxnSpPr>
        <p:spPr>
          <a:xfrm>
            <a:off x="4576150" y="1221675"/>
            <a:ext cx="300" cy="351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5022500" y="1152475"/>
            <a:ext cx="382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Greed of Human Nature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High </a:t>
            </a: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expectation</a:t>
            </a: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 &amp; dissatisfaction → illegal action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Warn people not to fall into corruption traps due to momentary greed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/>
          <p:nvPr/>
        </p:nvSpPr>
        <p:spPr>
          <a:xfrm rot="5400000">
            <a:off x="2466250" y="-1552125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Selection of Case Study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382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Misuse of Power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Higher position &amp; more power ≠ Allow to abuse power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Appeal for ethical and legal uses of power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5022500" y="1152475"/>
            <a:ext cx="382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Promote Self-Awareness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Stimulate people’s self-awareness towards corruption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407E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Protect themselves against corruption seduction</a:t>
            </a:r>
            <a:endParaRPr b="1" sz="17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6" name="Google Shape;106;p19"/>
          <p:cNvCxnSpPr/>
          <p:nvPr/>
        </p:nvCxnSpPr>
        <p:spPr>
          <a:xfrm>
            <a:off x="4576150" y="1221675"/>
            <a:ext cx="300" cy="351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/>
          <p:nvPr/>
        </p:nvSpPr>
        <p:spPr>
          <a:xfrm rot="5400000">
            <a:off x="2003700" y="-2004300"/>
            <a:ext cx="51366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-7650" y="954300"/>
            <a:ext cx="9159300" cy="323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1823100"/>
            <a:ext cx="8520600" cy="15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80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Overview of the Chosen Case Study</a:t>
            </a:r>
            <a:endParaRPr b="1" sz="480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/>
          <p:nvPr/>
        </p:nvSpPr>
        <p:spPr>
          <a:xfrm rot="5400000">
            <a:off x="2458500" y="-1549650"/>
            <a:ext cx="4227000" cy="9159300"/>
          </a:xfrm>
          <a:prstGeom prst="rect">
            <a:avLst/>
          </a:prstGeom>
          <a:solidFill>
            <a:srgbClr val="CFE2F3">
              <a:alpha val="67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114025" y="1321800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500"/>
              <a:buFont typeface="Montserrat SemiBold"/>
              <a:buChar char="●"/>
            </a:pPr>
            <a:r>
              <a:rPr lang="en" sz="15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Marsam Buhera, the dean of Eastern College</a:t>
            </a:r>
            <a:endParaRPr sz="15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500"/>
              <a:buFont typeface="Montserrat SemiBold"/>
              <a:buChar char="●"/>
            </a:pPr>
            <a:r>
              <a:rPr lang="en" sz="15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Committing fraud by submitting false claims to secure government funds</a:t>
            </a:r>
            <a:endParaRPr sz="15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500"/>
              <a:buFont typeface="Montserrat SemiBold"/>
              <a:buChar char="●"/>
            </a:pPr>
            <a:r>
              <a:rPr lang="en" sz="15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Many stakeholders are affected</a:t>
            </a:r>
            <a:endParaRPr sz="15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1500"/>
              <a:buFont typeface="Montserrat SemiBold"/>
              <a:buChar char="●"/>
            </a:pPr>
            <a:r>
              <a:rPr lang="en" sz="15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Limit employee privileges based on roles and responsibilities</a:t>
            </a:r>
            <a:endParaRPr sz="15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19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20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1. Background Information</a:t>
            </a:r>
            <a:endParaRPr b="1" sz="2520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4769675" y="1321800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F407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600"/>
              <a:buFont typeface="Montserrat SemiBold"/>
              <a:buChar char="●"/>
            </a:pPr>
            <a:r>
              <a:rPr lang="en" sz="16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Well-respected institution known for its quality programs</a:t>
            </a:r>
            <a:endParaRPr sz="16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600"/>
              <a:buFont typeface="Montserrat SemiBold"/>
              <a:buChar char="●"/>
            </a:pPr>
            <a:r>
              <a:rPr lang="en" sz="16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An organization that should uphold the highest standards of honesty and integrity</a:t>
            </a:r>
            <a:endParaRPr sz="16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0F407E"/>
              </a:buClr>
              <a:buSzPts val="1600"/>
              <a:buFont typeface="Montserrat SemiBold"/>
              <a:buChar char="●"/>
            </a:pPr>
            <a:r>
              <a:rPr lang="en" sz="16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This case shows a serious violation of trust</a:t>
            </a:r>
            <a:endParaRPr sz="16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2000"/>
              </a:spcBef>
              <a:spcAft>
                <a:spcPts val="2000"/>
              </a:spcAft>
              <a:buClr>
                <a:srgbClr val="0F407E"/>
              </a:buClr>
              <a:buSzPts val="1600"/>
              <a:buFont typeface="Montserrat SemiBold"/>
              <a:buChar char="●"/>
            </a:pPr>
            <a:r>
              <a:rPr lang="en" sz="16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Huge impact on the college’s reputation and operational </a:t>
            </a:r>
            <a:r>
              <a:rPr lang="en" sz="1600">
                <a:solidFill>
                  <a:srgbClr val="0F407E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integrity</a:t>
            </a:r>
            <a:endParaRPr sz="1600">
              <a:solidFill>
                <a:srgbClr val="0F407E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22" name="Google Shape;122;p21"/>
          <p:cNvCxnSpPr/>
          <p:nvPr/>
        </p:nvCxnSpPr>
        <p:spPr>
          <a:xfrm>
            <a:off x="4574400" y="1846200"/>
            <a:ext cx="0" cy="296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21"/>
          <p:cNvSpPr txBox="1"/>
          <p:nvPr/>
        </p:nvSpPr>
        <p:spPr>
          <a:xfrm>
            <a:off x="2874300" y="1151213"/>
            <a:ext cx="33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b="1" lang="en" sz="2000" u="sng">
                <a:solidFill>
                  <a:srgbClr val="0F407E"/>
                </a:solidFill>
                <a:latin typeface="Montserrat"/>
                <a:ea typeface="Montserrat"/>
                <a:cs typeface="Montserrat"/>
                <a:sym typeface="Montserrat"/>
              </a:rPr>
              <a:t>Case Study Background </a:t>
            </a:r>
            <a:endParaRPr sz="2000" u="sng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